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70" r:id="rId13"/>
    <p:sldId id="266" r:id="rId14"/>
    <p:sldId id="267" r:id="rId15"/>
    <p:sldId id="26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2767" autoAdjust="0"/>
  </p:normalViewPr>
  <p:slideViewPr>
    <p:cSldViewPr>
      <p:cViewPr>
        <p:scale>
          <a:sx n="66" d="100"/>
          <a:sy n="66" d="100"/>
        </p:scale>
        <p:origin x="-2934" y="-112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15715191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ALPHA PITCH</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Where your game is currently</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Iterations as a result of feedback</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Usability testing</a:t>
            </a:r>
            <a:endParaRPr sz="1200">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Speed reduced so that twitch skill is less important, better for audience and the brief.</a:t>
            </a:r>
            <a:endParaRPr/>
          </a:p>
          <a:p>
            <a:pPr marL="0" lvl="0" indent="0">
              <a:spcBef>
                <a:spcPts val="0"/>
              </a:spcBef>
              <a:spcAft>
                <a:spcPts val="0"/>
              </a:spcAft>
              <a:buNone/>
            </a:pPr>
            <a:r>
              <a:rPr lang="en"/>
              <a:t>Scores are now 1 for small, 2 for medium and 4 for big instead of 1/3/5, big fish are now more desirable than before making play more competitive for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Alex M - To </a:t>
            </a:r>
            <a:r>
              <a:rPr lang="en-GB" dirty="0" smtClean="0"/>
              <a:t>have on slide as background when talking about sound</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Future visual feedback will be these graphics appearing in the background to show powerup use, as well as possibly particles on fish catch.</a:t>
            </a:r>
            <a:endParaRPr/>
          </a:p>
          <a:p>
            <a:pPr marL="0" lvl="0" indent="0">
              <a:spcBef>
                <a:spcPts val="0"/>
              </a:spcBef>
              <a:spcAft>
                <a:spcPts val="0"/>
              </a:spcAft>
              <a:buNone/>
            </a:pPr>
            <a:r>
              <a:rPr lang="en"/>
              <a:t>The graphics you can see on the right appear when powerups are used - storm for the fish speed and glowing jelly for the increased jellyfish.</a:t>
            </a:r>
            <a:endParaRPr/>
          </a:p>
          <a:p>
            <a:pPr marL="0" lvl="0" indent="0">
              <a:spcBef>
                <a:spcPts val="0"/>
              </a:spcBef>
              <a:spcAft>
                <a:spcPts val="0"/>
              </a:spcAft>
              <a:buNone/>
            </a:pPr>
            <a:r>
              <a:rPr lang="en"/>
              <a:t>Future balancing will be making the rubber banding as effective as possible for a fair and fun experience.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random nature of fish spawning can lead to unfair situations even though we try to influence it with probabilities and rubber banding. With more time, we could implement checks to ensure that a player doesn’t get an unfair number of jellyfish, too many big fish, and other random occurrences which can spoil a game. Relying on the randomiser isn’t a big problem as the game is intended to be played multiple times by the same two players so the randomness should balance out, but it would be nice to implement some hard checks if we had more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Shape 24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0" name="Shape 25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game is an adversarial, turn-based symmetrical game where players tap once to reel in a fishing line, instantly starting their opponent’s turn. Fish move at all times on both sides, so players make decisions about the best time to catch or avoid certain fish.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Shape 15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game is mostly a tactical competition, players make decisions of which fish to catch and when. The twitch element of timing keeps gameplay exciting, and the random fish spawning makes the game fun for all skill levels.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Rubber-banding is used to keep gameplay close so that neither player knows who will win until the end. Jellyfish, which deduct score, are more likely to appear for a player in the lead.</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One key way we create schadenfreude is shown by diagram. Use jelly powerup, opponent hits jellyfish, they are punished. Other ways to directly affect their gameplay such as denying them a chance to catch a big fish or desirable powerup.</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3" name="Shape 15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Shape 17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Our beta build is fully functioning with all gameplay and art assets.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1500">
              <a:solidFill>
                <a:schemeClr val="dk2"/>
              </a:solidFill>
              <a:latin typeface="Source Sans Pro"/>
              <a:ea typeface="Source Sans Pro"/>
              <a:cs typeface="Source Sans Pro"/>
              <a:sym typeface="Source Sans Pro"/>
            </a:endParaRPr>
          </a:p>
        </p:txBody>
      </p:sp>
      <p:sp>
        <p:nvSpPr>
          <p:cNvPr id="182" name="Shape 18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With two screens for players to keep track of, visual hierarchy is a key design challenge.</a:t>
            </a:r>
            <a:endParaRPr/>
          </a:p>
          <a:p>
            <a:pPr marL="0" lvl="0" indent="0">
              <a:spcBef>
                <a:spcPts val="0"/>
              </a:spcBef>
              <a:spcAft>
                <a:spcPts val="0"/>
              </a:spcAft>
              <a:buNone/>
            </a:pPr>
            <a:r>
              <a:rPr lang="en"/>
              <a:t>Iterations to the UI has made it clearer, such as making the score tallies higher contrast and adding bright yellow to the speed powerup button. The lightning also gives a better affordance of speed, as well as linking it to the relevant fish.</a:t>
            </a:r>
            <a:endParaRPr/>
          </a:p>
          <a:p>
            <a:pPr marL="0" lvl="0" indent="0">
              <a:spcBef>
                <a:spcPts val="0"/>
              </a:spcBef>
              <a:spcAft>
                <a:spcPts val="0"/>
              </a:spcAft>
              <a:buNone/>
            </a:pPr>
            <a:r>
              <a:rPr lang="en"/>
              <a:t>Iterations to the fish make them stand out more, being darker, more saturated, and also animated to pop out more from the background.</a:t>
            </a:r>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jellyfish zapping feedback jumps to the top of the visual hierarchy for half a second with the black and white flashing contrast, so it is very clear to players when they have been punished.</a:t>
            </a:r>
            <a:endParaRPr/>
          </a:p>
          <a:p>
            <a:pPr marL="0" lvl="0" indent="0">
              <a:spcBef>
                <a:spcPts val="0"/>
              </a:spcBef>
              <a:spcAft>
                <a:spcPts val="0"/>
              </a:spcAft>
              <a:buNone/>
            </a:pPr>
            <a:r>
              <a:rPr lang="en"/>
              <a:t>The addition of haptic feedback makes this effect more surprising on mobile.</a:t>
            </a:r>
            <a:endParaRPr/>
          </a:p>
          <a:p>
            <a:pPr marL="0" lvl="0" indent="0">
              <a:spcBef>
                <a:spcPts val="0"/>
              </a:spcBef>
              <a:spcAft>
                <a:spcPts val="0"/>
              </a:spcAft>
              <a:buNone/>
            </a:pPr>
            <a:r>
              <a:rPr lang="en"/>
              <a:t>Jellyfish zaps often create reactions in playtesting, players shouting “oh no” or laughing at their opponent.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1436346" y="1341340"/>
            <a:ext cx="6270922" cy="1573669"/>
          </a:xfrm>
          <a:prstGeom prst="rect">
            <a:avLst/>
          </a:prstGeom>
          <a:noFill/>
          <a:ln>
            <a:noFill/>
          </a:ln>
        </p:spPr>
        <p:txBody>
          <a:bodyPr spcFirstLastPara="1" wrap="square" lIns="68575" tIns="68575" rIns="68575" bIns="68575" anchor="b" anchorCtr="0"/>
          <a:lstStyle>
            <a:lvl1pPr marR="0" lvl="0" algn="ctr" rtl="0">
              <a:lnSpc>
                <a:spcPct val="89000"/>
              </a:lnSpc>
              <a:spcBef>
                <a:spcPts val="0"/>
              </a:spcBef>
              <a:spcAft>
                <a:spcPts val="0"/>
              </a:spcAft>
              <a:buClr>
                <a:schemeClr val="dk2"/>
              </a:buClr>
              <a:buSzPts val="5400"/>
              <a:buFont typeface="Source Sans Pro"/>
              <a:buNone/>
              <a:defRPr sz="54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9" name="Shape 59"/>
          <p:cNvSpPr txBox="1">
            <a:spLocks noGrp="1"/>
          </p:cNvSpPr>
          <p:nvPr>
            <p:ph type="subTitle" idx="1"/>
          </p:nvPr>
        </p:nvSpPr>
        <p:spPr>
          <a:xfrm>
            <a:off x="2009930" y="2967209"/>
            <a:ext cx="5123755" cy="814678"/>
          </a:xfrm>
          <a:prstGeom prst="rect">
            <a:avLst/>
          </a:prstGeom>
          <a:noFill/>
          <a:ln>
            <a:noFill/>
          </a:ln>
        </p:spPr>
        <p:txBody>
          <a:bodyPr spcFirstLastPara="1" wrap="square" lIns="68575" tIns="68575" rIns="68575" bIns="68575" anchor="t" anchorCtr="0"/>
          <a:lstStyle>
            <a:lvl1pPr marR="0" lvl="0" algn="ctr" rtl="0">
              <a:lnSpc>
                <a:spcPct val="112000"/>
              </a:lnSpc>
              <a:spcBef>
                <a:spcPts val="0"/>
              </a:spcBef>
              <a:spcAft>
                <a:spcPts val="0"/>
              </a:spcAft>
              <a:buClr>
                <a:schemeClr val="dk2"/>
              </a:buClr>
              <a:buSzPts val="1700"/>
              <a:buFont typeface="Source Sans Pro"/>
              <a:buNone/>
              <a:defRPr sz="1700" b="0" i="0" u="none" strike="noStrike" cap="none">
                <a:solidFill>
                  <a:schemeClr val="dk2"/>
                </a:solidFill>
                <a:latin typeface="Source Sans Pro"/>
                <a:ea typeface="Source Sans Pro"/>
                <a:cs typeface="Source Sans Pro"/>
                <a:sym typeface="Source Sans Pro"/>
              </a:defRPr>
            </a:lvl1pPr>
            <a:lvl2pPr marR="0" lvl="1" algn="ctr"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ctr" rtl="0">
              <a:lnSpc>
                <a:spcPct val="94000"/>
              </a:lnSpc>
              <a:spcBef>
                <a:spcPts val="4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R="0" lvl="3"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4pPr>
            <a:lvl5pPr marR="0" lvl="4"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5pPr>
            <a:lvl6pPr marR="0" lvl="5"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6pPr>
            <a:lvl7pPr marR="0" lvl="6"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7pPr>
            <a:lvl8pPr marR="0" lvl="7"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8pPr>
            <a:lvl9pPr marR="0" lvl="8" algn="ctr" rtl="0">
              <a:lnSpc>
                <a:spcPct val="94000"/>
              </a:lnSpc>
              <a:spcBef>
                <a:spcPts val="400"/>
              </a:spcBef>
              <a:spcAft>
                <a:spcPts val="20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60" name="Shape 60"/>
          <p:cNvSpPr txBox="1">
            <a:spLocks noGrp="1"/>
          </p:cNvSpPr>
          <p:nvPr>
            <p:ph type="dt" idx="10"/>
          </p:nvPr>
        </p:nvSpPr>
        <p:spPr>
          <a:xfrm>
            <a:off x="564644" y="4840039"/>
            <a:ext cx="1205958"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1" name="Shape 61"/>
          <p:cNvSpPr txBox="1">
            <a:spLocks noGrp="1"/>
          </p:cNvSpPr>
          <p:nvPr>
            <p:ph type="ftr" idx="11"/>
          </p:nvPr>
        </p:nvSpPr>
        <p:spPr>
          <a:xfrm>
            <a:off x="1938040"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2" name="Shape 62"/>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grpSp>
        <p:nvGrpSpPr>
          <p:cNvPr id="63" name="Shape 63"/>
          <p:cNvGrpSpPr/>
          <p:nvPr/>
        </p:nvGrpSpPr>
        <p:grpSpPr>
          <a:xfrm>
            <a:off x="564644" y="558352"/>
            <a:ext cx="8005587" cy="4012253"/>
            <a:chOff x="752858" y="744469"/>
            <a:chExt cx="10674117" cy="5349671"/>
          </a:xfrm>
        </p:grpSpPr>
        <p:sp>
          <p:nvSpPr>
            <p:cNvPr id="64" name="Shape 64"/>
            <p:cNvSpPr/>
            <p:nvPr/>
          </p:nvSpPr>
          <p:spPr>
            <a:xfrm>
              <a:off x="8151962" y="1685652"/>
              <a:ext cx="3275013" cy="4408488"/>
            </a:xfrm>
            <a:custGeom>
              <a:avLst/>
              <a:gdLst/>
              <a:ahLst/>
              <a:cxnLst/>
              <a:rect l="0" t="0" r="0" b="0"/>
              <a:pathLst>
                <a:path w="120000" h="120000" extrusionOk="0">
                  <a:moveTo>
                    <a:pt x="105132" y="0"/>
                  </a:moveTo>
                  <a:lnTo>
                    <a:pt x="120000" y="0"/>
                  </a:lnTo>
                  <a:lnTo>
                    <a:pt x="120000" y="120000"/>
                  </a:lnTo>
                  <a:lnTo>
                    <a:pt x="0" y="120000"/>
                  </a:lnTo>
                  <a:lnTo>
                    <a:pt x="0" y="109512"/>
                  </a:lnTo>
                  <a:lnTo>
                    <a:pt x="105132" y="109524"/>
                  </a:lnTo>
                  <a:lnTo>
                    <a:pt x="105132" y="0"/>
                  </a:lnTo>
                  <a:close/>
                </a:path>
              </a:pathLst>
            </a:custGeom>
            <a:solidFill>
              <a:schemeClr val="dk2"/>
            </a:solidFill>
            <a:ln>
              <a:noFill/>
            </a:ln>
          </p:spPr>
        </p:sp>
        <p:sp>
          <p:nvSpPr>
            <p:cNvPr id="65" name="Shape 65"/>
            <p:cNvSpPr/>
            <p:nvPr/>
          </p:nvSpPr>
          <p:spPr>
            <a:xfrm rot="10800000">
              <a:off x="752858" y="744469"/>
              <a:ext cx="3275668" cy="4408488"/>
            </a:xfrm>
            <a:custGeom>
              <a:avLst/>
              <a:gdLst/>
              <a:ahLst/>
              <a:cxnLst/>
              <a:rect l="0" t="0" r="0" b="0"/>
              <a:pathLst>
                <a:path w="120000" h="120000" extrusionOk="0">
                  <a:moveTo>
                    <a:pt x="105134" y="0"/>
                  </a:moveTo>
                  <a:lnTo>
                    <a:pt x="120000" y="0"/>
                  </a:lnTo>
                  <a:lnTo>
                    <a:pt x="120000" y="120000"/>
                  </a:lnTo>
                  <a:lnTo>
                    <a:pt x="23" y="120000"/>
                  </a:lnTo>
                  <a:cubicBezTo>
                    <a:pt x="-23" y="116376"/>
                    <a:pt x="47" y="113124"/>
                    <a:pt x="0" y="109500"/>
                  </a:cubicBezTo>
                  <a:lnTo>
                    <a:pt x="105134" y="109536"/>
                  </a:lnTo>
                  <a:lnTo>
                    <a:pt x="105134" y="0"/>
                  </a:lnTo>
                  <a:close/>
                </a:path>
              </a:pathLst>
            </a:cu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8" name="Shape 68"/>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69" name="Shape 69"/>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0" name="Shape 70"/>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1" name="Shape 71"/>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73769" y="976020"/>
            <a:ext cx="7209728" cy="2139553"/>
          </a:xfrm>
          <a:prstGeom prst="rect">
            <a:avLst/>
          </a:prstGeom>
          <a:noFill/>
          <a:ln>
            <a:noFill/>
          </a:ln>
        </p:spPr>
        <p:txBody>
          <a:bodyPr spcFirstLastPara="1" wrap="square" lIns="68575" tIns="68575" rIns="68575" bIns="68575" anchor="b" anchorCtr="0"/>
          <a:lstStyle>
            <a:lvl1pPr marR="0" lvl="0" algn="r" rtl="0">
              <a:lnSpc>
                <a:spcPct val="89000"/>
              </a:lnSpc>
              <a:spcBef>
                <a:spcPts val="0"/>
              </a:spcBef>
              <a:spcAft>
                <a:spcPts val="0"/>
              </a:spcAft>
              <a:buClr>
                <a:schemeClr val="lt2"/>
              </a:buClr>
              <a:buSzPts val="5400"/>
              <a:buFont typeface="Source Sans Pro"/>
              <a:buNone/>
              <a:defRPr sz="5400" b="0" i="0" u="none" strike="noStrike" cap="none">
                <a:solidFill>
                  <a:schemeClr val="lt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4" name="Shape 74"/>
          <p:cNvSpPr txBox="1">
            <a:spLocks noGrp="1"/>
          </p:cNvSpPr>
          <p:nvPr>
            <p:ph type="body" idx="1"/>
          </p:nvPr>
        </p:nvSpPr>
        <p:spPr>
          <a:xfrm>
            <a:off x="573769" y="3162246"/>
            <a:ext cx="7209728" cy="857493"/>
          </a:xfrm>
          <a:prstGeom prst="rect">
            <a:avLst/>
          </a:prstGeom>
          <a:noFill/>
          <a:ln>
            <a:noFill/>
          </a:ln>
        </p:spPr>
        <p:txBody>
          <a:bodyPr spcFirstLastPara="1" wrap="square" lIns="68575" tIns="68575" rIns="68575" bIns="68575" anchor="t" anchorCtr="0"/>
          <a:lstStyle>
            <a:lvl1pPr marL="457200" marR="0" lvl="0" indent="-228600" algn="r" rtl="0">
              <a:lnSpc>
                <a:spcPct val="112000"/>
              </a:lnSpc>
              <a:spcBef>
                <a:spcPts val="0"/>
              </a:spcBef>
              <a:spcAft>
                <a:spcPts val="0"/>
              </a:spcAft>
              <a:buClr>
                <a:schemeClr val="lt2"/>
              </a:buClr>
              <a:buSzPts val="1800"/>
              <a:buFont typeface="Source Sans Pro"/>
              <a:buNone/>
              <a:defRPr sz="1800" b="0" i="0" u="none" strike="noStrike" cap="none">
                <a:solidFill>
                  <a:schemeClr val="lt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lt1"/>
              </a:buClr>
              <a:buSzPts val="1500"/>
              <a:buFont typeface="Source Sans Pro"/>
              <a:buNone/>
              <a:defRPr sz="1500" b="0" i="1" u="none" strike="noStrike" cap="none">
                <a:solidFill>
                  <a:schemeClr val="lt1"/>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9pPr>
          </a:lstStyle>
          <a:p>
            <a:endParaRPr/>
          </a:p>
        </p:txBody>
      </p:sp>
      <p:sp>
        <p:nvSpPr>
          <p:cNvPr id="75" name="Shape 75"/>
          <p:cNvSpPr txBox="1">
            <a:spLocks noGrp="1"/>
          </p:cNvSpPr>
          <p:nvPr>
            <p:ph type="dt" idx="10"/>
          </p:nvPr>
        </p:nvSpPr>
        <p:spPr>
          <a:xfrm>
            <a:off x="554181" y="4840039"/>
            <a:ext cx="1216807"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6" name="Shape 76"/>
          <p:cNvSpPr txBox="1">
            <a:spLocks noGrp="1"/>
          </p:cNvSpPr>
          <p:nvPr>
            <p:ph type="ftr" idx="11"/>
          </p:nvPr>
        </p:nvSpPr>
        <p:spPr>
          <a:xfrm>
            <a:off x="1938234"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7" name="Shape 77"/>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lt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lt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lt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lt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lt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lt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lt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l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78" name="Shape 78"/>
          <p:cNvSpPr/>
          <p:nvPr/>
        </p:nvSpPr>
        <p:spPr>
          <a:xfrm>
            <a:off x="6113971" y="1264239"/>
            <a:ext cx="2456260" cy="3306366"/>
          </a:xfrm>
          <a:custGeom>
            <a:avLst/>
            <a:gdLst/>
            <a:ahLst/>
            <a:cxnLst/>
            <a:rect l="0" t="0" r="0" b="0"/>
            <a:pathLst>
              <a:path w="120000" h="120000" extrusionOk="0">
                <a:moveTo>
                  <a:pt x="105134" y="0"/>
                </a:moveTo>
                <a:lnTo>
                  <a:pt x="120000" y="0"/>
                </a:lnTo>
                <a:lnTo>
                  <a:pt x="120000" y="120000"/>
                </a:lnTo>
                <a:lnTo>
                  <a:pt x="0" y="120000"/>
                </a:lnTo>
                <a:lnTo>
                  <a:pt x="0" y="109629"/>
                </a:lnTo>
                <a:lnTo>
                  <a:pt x="105134" y="109629"/>
                </a:lnTo>
                <a:lnTo>
                  <a:pt x="10513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1" name="Shape 81"/>
          <p:cNvSpPr txBox="1">
            <a:spLocks noGrp="1"/>
          </p:cNvSpPr>
          <p:nvPr>
            <p:ph type="body" idx="1"/>
          </p:nvPr>
        </p:nvSpPr>
        <p:spPr>
          <a:xfrm>
            <a:off x="1028700"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2" name="Shape 82"/>
          <p:cNvSpPr txBox="1">
            <a:spLocks noGrp="1"/>
          </p:cNvSpPr>
          <p:nvPr>
            <p:ph type="body" idx="2"/>
          </p:nvPr>
        </p:nvSpPr>
        <p:spPr>
          <a:xfrm>
            <a:off x="4894052"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3" name="Shape 8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8" name="Shape 88"/>
          <p:cNvSpPr txBox="1">
            <a:spLocks noGrp="1"/>
          </p:cNvSpPr>
          <p:nvPr>
            <p:ph type="body" idx="1"/>
          </p:nvPr>
        </p:nvSpPr>
        <p:spPr>
          <a:xfrm>
            <a:off x="1028700"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89" name="Shape 89"/>
          <p:cNvSpPr txBox="1">
            <a:spLocks noGrp="1"/>
          </p:cNvSpPr>
          <p:nvPr>
            <p:ph type="body" idx="2"/>
          </p:nvPr>
        </p:nvSpPr>
        <p:spPr>
          <a:xfrm>
            <a:off x="1028700"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0" name="Shape 90"/>
          <p:cNvSpPr txBox="1">
            <a:spLocks noGrp="1"/>
          </p:cNvSpPr>
          <p:nvPr>
            <p:ph type="body" idx="3"/>
          </p:nvPr>
        </p:nvSpPr>
        <p:spPr>
          <a:xfrm>
            <a:off x="4893761"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91" name="Shape 91"/>
          <p:cNvSpPr txBox="1">
            <a:spLocks noGrp="1"/>
          </p:cNvSpPr>
          <p:nvPr>
            <p:ph type="body" idx="4"/>
          </p:nvPr>
        </p:nvSpPr>
        <p:spPr>
          <a:xfrm>
            <a:off x="4893761"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2" name="Shape 92"/>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3" name="Shape 93"/>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4" name="Shape 94"/>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7" name="Shape 97"/>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8" name="Shape 98"/>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9" name="Shape 99"/>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Shape 10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04"/>
        <p:cNvGrpSpPr/>
        <p:nvPr/>
      </p:nvGrpSpPr>
      <p:grpSpPr>
        <a:xfrm>
          <a:off x="0" y="0"/>
          <a:ext cx="0" cy="0"/>
          <a:chOff x="0" y="0"/>
          <a:chExt cx="0" cy="0"/>
        </a:xfrm>
      </p:grpSpPr>
      <p:sp>
        <p:nvSpPr>
          <p:cNvPr id="105" name="Shape 105"/>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06" name="Shape 106"/>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7" name="Shape 107"/>
          <p:cNvSpPr txBox="1">
            <a:spLocks noGrp="1"/>
          </p:cNvSpPr>
          <p:nvPr>
            <p:ph type="body" idx="1"/>
          </p:nvPr>
        </p:nvSpPr>
        <p:spPr>
          <a:xfrm>
            <a:off x="4692015" y="514351"/>
            <a:ext cx="3909060" cy="3881438"/>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7pPr>
            <a:lvl8pPr marL="3657600" marR="0" lvl="7"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8pPr>
            <a:lvl9pPr marL="4114800" marR="0" lvl="8" indent="-304800" algn="l" rtl="0">
              <a:lnSpc>
                <a:spcPct val="94000"/>
              </a:lnSpc>
              <a:spcBef>
                <a:spcPts val="400"/>
              </a:spcBef>
              <a:spcAft>
                <a:spcPts val="20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2"/>
          </p:nvPr>
        </p:nvSpPr>
        <p:spPr>
          <a:xfrm>
            <a:off x="542925" y="2142258"/>
            <a:ext cx="2891790" cy="2258292"/>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09" name="Shape 109"/>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12" name="Shape 112"/>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Shape 114"/>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15" name="Shape 115"/>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6" name="Shape 116"/>
          <p:cNvSpPr>
            <a:spLocks noGrp="1"/>
          </p:cNvSpPr>
          <p:nvPr>
            <p:ph type="pic" idx="2"/>
          </p:nvPr>
        </p:nvSpPr>
        <p:spPr>
          <a:xfrm>
            <a:off x="4149090" y="0"/>
            <a:ext cx="4994910" cy="5143499"/>
          </a:xfrm>
          <a:prstGeom prst="rect">
            <a:avLst/>
          </a:prstGeom>
          <a:noFill/>
          <a:ln>
            <a:noFill/>
          </a:ln>
        </p:spPr>
        <p:txBody>
          <a:bodyPr spcFirstLastPara="1" wrap="square" lIns="68575" tIns="68575" rIns="68575" bIns="68575" anchor="t" anchorCtr="0"/>
          <a:lstStyle>
            <a:lvl1pPr marR="0" lvl="0" algn="l" rtl="0">
              <a:lnSpc>
                <a:spcPct val="94000"/>
              </a:lnSpc>
              <a:spcBef>
                <a:spcPts val="8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1pPr>
            <a:lvl2pPr marR="0" lvl="1"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3pPr>
            <a:lvl4pPr marR="0" lvl="3"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4pPr>
            <a:lvl5pPr marR="0" lvl="4"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5pPr>
            <a:lvl6pPr marR="0" lvl="5"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6pPr>
            <a:lvl7pPr marR="0" lvl="6"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7pPr>
            <a:lvl8pPr marR="0" lvl="7"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8pPr>
            <a:lvl9pPr marR="0" lvl="8" algn="l" rtl="0">
              <a:lnSpc>
                <a:spcPct val="94000"/>
              </a:lnSpc>
              <a:spcBef>
                <a:spcPts val="400"/>
              </a:spcBef>
              <a:spcAft>
                <a:spcPts val="20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9pPr>
          </a:lstStyle>
          <a:p>
            <a:endParaRPr/>
          </a:p>
        </p:txBody>
      </p:sp>
      <p:sp>
        <p:nvSpPr>
          <p:cNvPr id="117" name="Shape 117"/>
          <p:cNvSpPr txBox="1">
            <a:spLocks noGrp="1"/>
          </p:cNvSpPr>
          <p:nvPr>
            <p:ph type="body" idx="1"/>
          </p:nvPr>
        </p:nvSpPr>
        <p:spPr>
          <a:xfrm>
            <a:off x="542925" y="2141976"/>
            <a:ext cx="2891790" cy="2258574"/>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18" name="Shape 118"/>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0" name="Shape 120"/>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21" name="Shape 121"/>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4" name="Shape 124"/>
          <p:cNvSpPr txBox="1">
            <a:spLocks noGrp="1"/>
          </p:cNvSpPr>
          <p:nvPr>
            <p:ph type="body" idx="1"/>
          </p:nvPr>
        </p:nvSpPr>
        <p:spPr>
          <a:xfrm rot="5400000">
            <a:off x="3289697" y="-539353"/>
            <a:ext cx="2678906" cy="720090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25" name="Shape 125"/>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6" name="Shape 126"/>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7" name="Shape 127"/>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rot="5400000">
            <a:off x="5818367" y="1847171"/>
            <a:ext cx="3932433" cy="1174324"/>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0" name="Shape 130"/>
          <p:cNvSpPr txBox="1">
            <a:spLocks noGrp="1"/>
          </p:cNvSpPr>
          <p:nvPr>
            <p:ph type="body" idx="1"/>
          </p:nvPr>
        </p:nvSpPr>
        <p:spPr>
          <a:xfrm rot="5400000">
            <a:off x="2129849" y="-633032"/>
            <a:ext cx="3932433" cy="613473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31" name="Shape 13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Shape 13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3" name="Shape 13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Shape 52"/>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53" name="Shape 5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4" name="Shape 5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5" name="Shape 5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56" name="Shape 56"/>
          <p:cNvSpPr/>
          <p:nvPr/>
        </p:nvSpPr>
        <p:spPr>
          <a:xfrm>
            <a:off x="358571"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file:///E:\20180413_221011.mp4"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ideo" Target="file:///D:\University\Year%202\Group%20Project\Beta%20Pitch\video%20(05).mp4" TargetMode="External"/><Relationship Id="rId5" Type="http://schemas.openxmlformats.org/officeDocument/2006/relationships/image" Target="../media/image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114950" y="-42550"/>
            <a:ext cx="10568325" cy="5257874"/>
          </a:xfrm>
          <a:prstGeom prst="rect">
            <a:avLst/>
          </a:prstGeom>
          <a:noFill/>
          <a:ln>
            <a:noFill/>
          </a:ln>
        </p:spPr>
      </p:pic>
      <p:sp>
        <p:nvSpPr>
          <p:cNvPr id="140" name="Shape 140"/>
          <p:cNvSpPr txBox="1">
            <a:spLocks noGrp="1"/>
          </p:cNvSpPr>
          <p:nvPr>
            <p:ph type="ctrTitle"/>
          </p:nvPr>
        </p:nvSpPr>
        <p:spPr>
          <a:xfrm>
            <a:off x="1436346" y="1341340"/>
            <a:ext cx="6270922" cy="1573669"/>
          </a:xfrm>
          <a:prstGeom prst="rect">
            <a:avLst/>
          </a:prstGeom>
          <a:noFill/>
          <a:ln>
            <a:noFill/>
          </a:ln>
          <a:effectLst>
            <a:outerShdw dist="19050" dir="5580000" algn="bl" rotWithShape="0">
              <a:srgbClr val="FFFFFF"/>
            </a:outerShdw>
          </a:effectLst>
        </p:spPr>
        <p:txBody>
          <a:bodyPr spcFirstLastPara="1" wrap="square" lIns="68575" tIns="34275" rIns="68575" bIns="34275" anchor="b" anchorCtr="0">
            <a:noAutofit/>
          </a:bodyPr>
          <a:lstStyle/>
          <a:p>
            <a:pPr marL="0" marR="0" lvl="0" indent="0" algn="ctr" rtl="0">
              <a:lnSpc>
                <a:spcPct val="89000"/>
              </a:lnSpc>
              <a:spcBef>
                <a:spcPts val="0"/>
              </a:spcBef>
              <a:spcAft>
                <a:spcPts val="0"/>
              </a:spcAft>
              <a:buClr>
                <a:schemeClr val="dk2"/>
              </a:buClr>
              <a:buSzPts val="5400"/>
              <a:buFont typeface="Source Sans Pro"/>
              <a:buNone/>
            </a:pPr>
            <a:r>
              <a:rPr lang="en" sz="5400" b="1" i="0" u="none" strike="noStrike" cap="none">
                <a:solidFill>
                  <a:srgbClr val="000000"/>
                </a:solidFill>
              </a:rPr>
              <a:t>L4/5 GROUP 13</a:t>
            </a:r>
            <a:endParaRPr sz="1100" b="1">
              <a:solidFill>
                <a:srgbClr val="000000"/>
              </a:solidFill>
            </a:endParaRPr>
          </a:p>
        </p:txBody>
      </p:sp>
      <p:sp>
        <p:nvSpPr>
          <p:cNvPr id="141" name="Shape 141"/>
          <p:cNvSpPr txBox="1">
            <a:spLocks noGrp="1"/>
          </p:cNvSpPr>
          <p:nvPr>
            <p:ph type="subTitle" idx="1"/>
          </p:nvPr>
        </p:nvSpPr>
        <p:spPr>
          <a:xfrm>
            <a:off x="2009930" y="2967209"/>
            <a:ext cx="5123700" cy="1023900"/>
          </a:xfrm>
          <a:prstGeom prst="rect">
            <a:avLst/>
          </a:prstGeom>
          <a:noFill/>
          <a:ln>
            <a:noFill/>
          </a:ln>
        </p:spPr>
        <p:txBody>
          <a:bodyPr spcFirstLastPara="1" wrap="square" lIns="68575" tIns="34275" rIns="68575" bIns="34275" anchor="t" anchorCtr="0">
            <a:noAutofit/>
          </a:bodyPr>
          <a:lstStyle/>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Amy Potter</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Sean Turner</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Alex Mednick</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Alex Turnbull</a:t>
            </a:r>
            <a:endParaRPr sz="1100" b="1"/>
          </a:p>
          <a:p>
            <a:pPr marL="0" marR="0" lvl="0" indent="0" algn="ctr" rtl="0">
              <a:lnSpc>
                <a:spcPct val="92000"/>
              </a:lnSpc>
              <a:spcBef>
                <a:spcPts val="0"/>
              </a:spcBef>
              <a:spcAft>
                <a:spcPts val="0"/>
              </a:spcAft>
              <a:buClr>
                <a:schemeClr val="dk2"/>
              </a:buClr>
              <a:buSzPts val="1600"/>
              <a:buFont typeface="Source Sans Pro"/>
              <a:buNone/>
            </a:pPr>
            <a:endParaRPr sz="1600" b="0" i="0" u="none" strike="noStrike" cap="none">
              <a:solidFill>
                <a:schemeClr val="dk2"/>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Balancing</a:t>
            </a:r>
            <a:endParaRPr b="1"/>
          </a:p>
        </p:txBody>
      </p:sp>
      <p:sp>
        <p:nvSpPr>
          <p:cNvPr id="226" name="Shape 226"/>
          <p:cNvSpPr txBox="1">
            <a:spLocks noGrp="1"/>
          </p:cNvSpPr>
          <p:nvPr>
            <p:ph type="body" idx="1"/>
          </p:nvPr>
        </p:nvSpPr>
        <p:spPr>
          <a:xfrm>
            <a:off x="1028700" y="1714500"/>
            <a:ext cx="3375000" cy="26859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sz="2200"/>
              <a:t>Fish movement speed has been reduced</a:t>
            </a:r>
            <a:endParaRPr sz="2200"/>
          </a:p>
          <a:p>
            <a:pPr marL="0" lvl="0" indent="0">
              <a:spcBef>
                <a:spcPts val="800"/>
              </a:spcBef>
              <a:spcAft>
                <a:spcPts val="0"/>
              </a:spcAft>
              <a:buNone/>
            </a:pPr>
            <a:endParaRPr sz="2200"/>
          </a:p>
          <a:p>
            <a:pPr marL="0" lvl="0" indent="0">
              <a:spcBef>
                <a:spcPts val="800"/>
              </a:spcBef>
              <a:spcAft>
                <a:spcPts val="200"/>
              </a:spcAft>
              <a:buNone/>
            </a:pPr>
            <a:r>
              <a:rPr lang="en" sz="2200"/>
              <a:t>Score awarded by different fish sizes tweaked</a:t>
            </a:r>
            <a:endParaRPr sz="2200"/>
          </a:p>
        </p:txBody>
      </p:sp>
      <p:pic>
        <p:nvPicPr>
          <p:cNvPr id="227" name="Shape 227"/>
          <p:cNvPicPr preferRelativeResize="0"/>
          <p:nvPr/>
        </p:nvPicPr>
        <p:blipFill>
          <a:blip r:embed="rId3">
            <a:alphaModFix/>
          </a:blip>
          <a:stretch>
            <a:fillRect/>
          </a:stretch>
        </p:blipFill>
        <p:spPr>
          <a:xfrm>
            <a:off x="6021475" y="761175"/>
            <a:ext cx="2438400" cy="2438400"/>
          </a:xfrm>
          <a:prstGeom prst="rect">
            <a:avLst/>
          </a:prstGeom>
          <a:noFill/>
          <a:ln>
            <a:noFill/>
          </a:ln>
        </p:spPr>
      </p:pic>
      <p:pic>
        <p:nvPicPr>
          <p:cNvPr id="228" name="Shape 228"/>
          <p:cNvPicPr preferRelativeResize="0"/>
          <p:nvPr/>
        </p:nvPicPr>
        <p:blipFill>
          <a:blip r:embed="rId4">
            <a:alphaModFix/>
          </a:blip>
          <a:stretch>
            <a:fillRect/>
          </a:stretch>
        </p:blipFill>
        <p:spPr>
          <a:xfrm>
            <a:off x="6021475" y="2331775"/>
            <a:ext cx="2617825" cy="2617825"/>
          </a:xfrm>
          <a:prstGeom prst="rect">
            <a:avLst/>
          </a:prstGeom>
          <a:noFill/>
          <a:ln>
            <a:noFill/>
          </a:ln>
        </p:spPr>
      </p:pic>
      <p:pic>
        <p:nvPicPr>
          <p:cNvPr id="229" name="Shape 229"/>
          <p:cNvPicPr preferRelativeResize="0"/>
          <p:nvPr/>
        </p:nvPicPr>
        <p:blipFill>
          <a:blip r:embed="rId5">
            <a:alphaModFix/>
          </a:blip>
          <a:stretch>
            <a:fillRect/>
          </a:stretch>
        </p:blipFill>
        <p:spPr>
          <a:xfrm>
            <a:off x="4479175" y="3127725"/>
            <a:ext cx="1334125" cy="1334125"/>
          </a:xfrm>
          <a:prstGeom prst="rect">
            <a:avLst/>
          </a:prstGeom>
          <a:noFill/>
          <a:ln>
            <a:noFill/>
          </a:ln>
        </p:spPr>
      </p:pic>
      <p:sp>
        <p:nvSpPr>
          <p:cNvPr id="7" name="Shape 246"/>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smtClean="0"/>
              <a:t>QQ</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presentation\cute.jpg"/>
          <p:cNvPicPr>
            <a:picLocks noChangeAspect="1" noChangeArrowheads="1"/>
          </p:cNvPicPr>
          <p:nvPr/>
        </p:nvPicPr>
        <p:blipFill>
          <a:blip r:embed="rId3"/>
          <a:srcRect/>
          <a:stretch>
            <a:fillRect/>
          </a:stretch>
        </p:blipFill>
        <p:spPr bwMode="auto">
          <a:xfrm>
            <a:off x="971600" y="0"/>
            <a:ext cx="7707136" cy="51435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Moving Forward</a:t>
            </a:r>
            <a:endParaRPr b="1"/>
          </a:p>
        </p:txBody>
      </p:sp>
      <p:sp>
        <p:nvSpPr>
          <p:cNvPr id="235" name="Shape 235"/>
          <p:cNvSpPr txBox="1"/>
          <p:nvPr/>
        </p:nvSpPr>
        <p:spPr>
          <a:xfrm>
            <a:off x="1048825" y="1436725"/>
            <a:ext cx="3907800" cy="323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t>Teaching the game to players via clear instructions</a:t>
            </a:r>
            <a:endParaRPr sz="2000" dirty="0"/>
          </a:p>
          <a:p>
            <a:pPr marL="0" lvl="0" indent="0">
              <a:spcBef>
                <a:spcPts val="0"/>
              </a:spcBef>
              <a:spcAft>
                <a:spcPts val="0"/>
              </a:spcAft>
              <a:buNone/>
            </a:pPr>
            <a:endParaRPr sz="2000" dirty="0"/>
          </a:p>
          <a:p>
            <a:pPr marL="0" lvl="0" indent="0">
              <a:spcBef>
                <a:spcPts val="0"/>
              </a:spcBef>
              <a:spcAft>
                <a:spcPts val="0"/>
              </a:spcAft>
              <a:buNone/>
            </a:pPr>
            <a:r>
              <a:rPr lang="en" sz="2000" dirty="0"/>
              <a:t>Further visual feedback for clarity</a:t>
            </a:r>
            <a:endParaRPr sz="2000" dirty="0"/>
          </a:p>
          <a:p>
            <a:pPr marL="0" lvl="0" indent="0">
              <a:spcBef>
                <a:spcPts val="0"/>
              </a:spcBef>
              <a:spcAft>
                <a:spcPts val="0"/>
              </a:spcAft>
              <a:buNone/>
            </a:pPr>
            <a:endParaRPr sz="2000" dirty="0"/>
          </a:p>
          <a:p>
            <a:pPr marL="0" lvl="0" indent="0">
              <a:spcBef>
                <a:spcPts val="0"/>
              </a:spcBef>
              <a:spcAft>
                <a:spcPts val="0"/>
              </a:spcAft>
              <a:buNone/>
            </a:pPr>
            <a:r>
              <a:rPr lang="en" sz="2000" dirty="0"/>
              <a:t>Further balancing for most fun</a:t>
            </a:r>
            <a:endParaRPr sz="2000" dirty="0"/>
          </a:p>
          <a:p>
            <a:pPr marL="0" lvl="0" indent="0">
              <a:spcBef>
                <a:spcPts val="0"/>
              </a:spcBef>
              <a:spcAft>
                <a:spcPts val="0"/>
              </a:spcAft>
              <a:buNone/>
            </a:pPr>
            <a:endParaRPr sz="2200" dirty="0"/>
          </a:p>
          <a:p>
            <a:pPr marL="0" lvl="0" indent="0">
              <a:spcBef>
                <a:spcPts val="0"/>
              </a:spcBef>
              <a:spcAft>
                <a:spcPts val="0"/>
              </a:spcAft>
              <a:buNone/>
            </a:pPr>
            <a:r>
              <a:rPr lang="en" sz="2000" dirty="0" smtClean="0"/>
              <a:t>Finalise </a:t>
            </a:r>
            <a:r>
              <a:rPr lang="en" sz="2000" dirty="0"/>
              <a:t>audio</a:t>
            </a:r>
            <a:endParaRPr sz="2000" dirty="0"/>
          </a:p>
        </p:txBody>
      </p:sp>
      <p:pic>
        <p:nvPicPr>
          <p:cNvPr id="236" name="Shape 236"/>
          <p:cNvPicPr preferRelativeResize="0"/>
          <p:nvPr/>
        </p:nvPicPr>
        <p:blipFill rotWithShape="1">
          <a:blip r:embed="rId3">
            <a:alphaModFix/>
          </a:blip>
          <a:srcRect l="15364" t="10424" r="19968" b="23933"/>
          <a:stretch/>
        </p:blipFill>
        <p:spPr>
          <a:xfrm>
            <a:off x="4346175" y="916625"/>
            <a:ext cx="4741248" cy="4812923"/>
          </a:xfrm>
          <a:prstGeom prst="rect">
            <a:avLst/>
          </a:prstGeom>
          <a:noFill/>
          <a:ln>
            <a:noFill/>
          </a:ln>
        </p:spPr>
      </p:pic>
      <p:pic>
        <p:nvPicPr>
          <p:cNvPr id="237" name="Shape 237"/>
          <p:cNvPicPr preferRelativeResize="0"/>
          <p:nvPr/>
        </p:nvPicPr>
        <p:blipFill>
          <a:blip r:embed="rId4">
            <a:alphaModFix/>
          </a:blip>
          <a:stretch>
            <a:fillRect/>
          </a:stretch>
        </p:blipFill>
        <p:spPr>
          <a:xfrm>
            <a:off x="4403600" y="1203150"/>
            <a:ext cx="5391401" cy="5391401"/>
          </a:xfrm>
          <a:prstGeom prst="rect">
            <a:avLst/>
          </a:prstGeom>
          <a:noFill/>
          <a:ln>
            <a:noFill/>
          </a:ln>
        </p:spPr>
      </p:pic>
      <p:sp>
        <p:nvSpPr>
          <p:cNvPr id="238" name="Shape 238"/>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Improvements Out of Our Scope</a:t>
            </a:r>
            <a:endParaRPr b="1"/>
          </a:p>
        </p:txBody>
      </p:sp>
      <p:sp>
        <p:nvSpPr>
          <p:cNvPr id="244" name="Shape 244"/>
          <p:cNvSpPr txBox="1">
            <a:spLocks noGrp="1"/>
          </p:cNvSpPr>
          <p:nvPr>
            <p:ph type="body" idx="1"/>
          </p:nvPr>
        </p:nvSpPr>
        <p:spPr>
          <a:xfrm>
            <a:off x="1028700" y="1537300"/>
            <a:ext cx="6736800" cy="28632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sz="2200"/>
              <a:t>Despite rubber-banding, the randomness of jellyfish spawning can still lead to balance problems.</a:t>
            </a:r>
            <a:endParaRPr sz="2200"/>
          </a:p>
          <a:p>
            <a:pPr marL="0" lvl="0" indent="0">
              <a:spcBef>
                <a:spcPts val="800"/>
              </a:spcBef>
              <a:spcAft>
                <a:spcPts val="0"/>
              </a:spcAft>
              <a:buNone/>
            </a:pPr>
            <a:endParaRPr sz="2200"/>
          </a:p>
          <a:p>
            <a:pPr marL="0" lvl="0" indent="0">
              <a:spcBef>
                <a:spcPts val="800"/>
              </a:spcBef>
              <a:spcAft>
                <a:spcPts val="0"/>
              </a:spcAft>
              <a:buNone/>
            </a:pPr>
            <a:r>
              <a:rPr lang="en" sz="2200"/>
              <a:t>Checks in code for stopping unfair situations from occuring.</a:t>
            </a:r>
            <a:endParaRPr sz="2200"/>
          </a:p>
          <a:p>
            <a:pPr marL="0" lvl="0" indent="0">
              <a:spcBef>
                <a:spcPts val="800"/>
              </a:spcBef>
              <a:spcAft>
                <a:spcPts val="0"/>
              </a:spcAft>
              <a:buNone/>
            </a:pPr>
            <a:endParaRPr sz="2200"/>
          </a:p>
          <a:p>
            <a:pPr marL="0" lvl="0" indent="0">
              <a:spcBef>
                <a:spcPts val="800"/>
              </a:spcBef>
              <a:spcAft>
                <a:spcPts val="200"/>
              </a:spcAft>
              <a:buNone/>
            </a:pPr>
            <a:r>
              <a:rPr lang="en" sz="2200"/>
              <a:t>E.g. no jellyfish for 10 seconds -&gt; guarantee jellyfish.</a:t>
            </a:r>
            <a:endParaRPr sz="2200"/>
          </a:p>
        </p:txBody>
      </p:sp>
      <p:pic>
        <p:nvPicPr>
          <p:cNvPr id="245" name="Shape 245"/>
          <p:cNvPicPr preferRelativeResize="0"/>
          <p:nvPr/>
        </p:nvPicPr>
        <p:blipFill>
          <a:blip r:embed="rId3">
            <a:alphaModFix/>
          </a:blip>
          <a:stretch>
            <a:fillRect/>
          </a:stretch>
        </p:blipFill>
        <p:spPr>
          <a:xfrm>
            <a:off x="7086325" y="2277225"/>
            <a:ext cx="2186975" cy="2186975"/>
          </a:xfrm>
          <a:prstGeom prst="rect">
            <a:avLst/>
          </a:prstGeom>
          <a:noFill/>
          <a:ln>
            <a:noFill/>
          </a:ln>
        </p:spPr>
      </p:pic>
      <p:sp>
        <p:nvSpPr>
          <p:cNvPr id="246" name="Shape 246"/>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AT</a:t>
            </a: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1028700" y="581025"/>
            <a:ext cx="7200900" cy="3819525"/>
          </a:xfrm>
          <a:prstGeom prst="rect">
            <a:avLst/>
          </a:prstGeom>
          <a:noFill/>
          <a:ln>
            <a:noFill/>
          </a:ln>
        </p:spPr>
        <p:txBody>
          <a:bodyPr spcFirstLastPara="1" wrap="square" lIns="68575" tIns="34275" rIns="68575" bIns="34275" anchor="t" anchorCtr="0">
            <a:noAutofit/>
          </a:bodyPr>
          <a:lstStyle/>
          <a:p>
            <a:pPr marL="0" marR="0" lvl="0" indent="0" algn="ctr" rtl="0">
              <a:lnSpc>
                <a:spcPct val="94000"/>
              </a:lnSpc>
              <a:spcBef>
                <a:spcPts val="0"/>
              </a:spcBef>
              <a:spcAft>
                <a:spcPts val="0"/>
              </a:spcAft>
              <a:buClr>
                <a:schemeClr val="dk2"/>
              </a:buClr>
              <a:buSzPts val="6000"/>
              <a:buFont typeface="Source Sans Pro"/>
              <a:buNone/>
            </a:pPr>
            <a:endParaRPr sz="6000" b="0" i="0" u="none" strike="noStrike" cap="none">
              <a:solidFill>
                <a:schemeClr val="dk2"/>
              </a:solidFill>
              <a:latin typeface="Source Sans Pro"/>
              <a:ea typeface="Source Sans Pro"/>
              <a:cs typeface="Source Sans Pro"/>
              <a:sym typeface="Source Sans Pro"/>
            </a:endParaRPr>
          </a:p>
          <a:p>
            <a:pPr marL="0" marR="0" lvl="0" indent="0" algn="ctr" rtl="0">
              <a:lnSpc>
                <a:spcPct val="94000"/>
              </a:lnSpc>
              <a:spcBef>
                <a:spcPts val="900"/>
              </a:spcBef>
              <a:spcAft>
                <a:spcPts val="0"/>
              </a:spcAft>
              <a:buClr>
                <a:schemeClr val="dk2"/>
              </a:buClr>
              <a:buSzPts val="6000"/>
              <a:buFont typeface="Source Sans Pro"/>
              <a:buNone/>
            </a:pPr>
            <a:r>
              <a:rPr lang="en" sz="6000" b="0" i="0" u="none" strike="noStrike" cap="none">
                <a:solidFill>
                  <a:schemeClr val="dk2"/>
                </a:solidFill>
                <a:latin typeface="Source Sans Pro"/>
                <a:ea typeface="Source Sans Pro"/>
                <a:cs typeface="Source Sans Pro"/>
                <a:sym typeface="Source Sans Pro"/>
              </a:rPr>
              <a:t>Questions?</a:t>
            </a:r>
            <a:endParaRPr sz="60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28700" y="514350"/>
            <a:ext cx="42060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The Game</a:t>
            </a:r>
            <a:endParaRPr b="1"/>
          </a:p>
        </p:txBody>
      </p:sp>
      <p:sp>
        <p:nvSpPr>
          <p:cNvPr id="147" name="Shape 147"/>
          <p:cNvSpPr txBox="1">
            <a:spLocks noGrp="1"/>
          </p:cNvSpPr>
          <p:nvPr>
            <p:ph type="body" idx="1"/>
          </p:nvPr>
        </p:nvSpPr>
        <p:spPr>
          <a:xfrm>
            <a:off x="1028700" y="1714500"/>
            <a:ext cx="4206000" cy="26859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sz="2000"/>
              <a:t>Adversarial</a:t>
            </a:r>
            <a:endParaRPr sz="2000"/>
          </a:p>
          <a:p>
            <a:pPr marL="0" lvl="0" indent="0">
              <a:spcBef>
                <a:spcPts val="800"/>
              </a:spcBef>
              <a:spcAft>
                <a:spcPts val="0"/>
              </a:spcAft>
              <a:buNone/>
            </a:pPr>
            <a:r>
              <a:rPr lang="en" sz="2000"/>
              <a:t>Turn-Based</a:t>
            </a:r>
            <a:endParaRPr sz="2000"/>
          </a:p>
          <a:p>
            <a:pPr marL="0" lvl="0" indent="0">
              <a:spcBef>
                <a:spcPts val="800"/>
              </a:spcBef>
              <a:spcAft>
                <a:spcPts val="0"/>
              </a:spcAft>
              <a:buNone/>
            </a:pPr>
            <a:r>
              <a:rPr lang="en" sz="2000"/>
              <a:t>Symmetrical</a:t>
            </a:r>
            <a:endParaRPr sz="2000"/>
          </a:p>
          <a:p>
            <a:pPr marL="0" lvl="0" indent="0">
              <a:spcBef>
                <a:spcPts val="800"/>
              </a:spcBef>
              <a:spcAft>
                <a:spcPts val="0"/>
              </a:spcAft>
              <a:buNone/>
            </a:pPr>
            <a:endParaRPr sz="2000"/>
          </a:p>
          <a:p>
            <a:pPr marL="0" lvl="0" indent="0" rtl="0">
              <a:spcBef>
                <a:spcPts val="800"/>
              </a:spcBef>
              <a:spcAft>
                <a:spcPts val="0"/>
              </a:spcAft>
              <a:buNone/>
            </a:pPr>
            <a:r>
              <a:rPr lang="en" sz="2000"/>
              <a:t>Players tap once, their opponent’s turn begins instantly</a:t>
            </a:r>
            <a:endParaRPr sz="2000"/>
          </a:p>
          <a:p>
            <a:pPr marL="0" lvl="0" indent="0">
              <a:spcBef>
                <a:spcPts val="800"/>
              </a:spcBef>
              <a:spcAft>
                <a:spcPts val="0"/>
              </a:spcAft>
              <a:buNone/>
            </a:pPr>
            <a:endParaRPr sz="2000"/>
          </a:p>
          <a:p>
            <a:pPr marL="0" lvl="0" indent="0">
              <a:spcBef>
                <a:spcPts val="800"/>
              </a:spcBef>
              <a:spcAft>
                <a:spcPts val="200"/>
              </a:spcAft>
              <a:buNone/>
            </a:pPr>
            <a:endParaRPr/>
          </a:p>
        </p:txBody>
      </p:sp>
      <p:pic>
        <p:nvPicPr>
          <p:cNvPr id="148" name="Shape 148"/>
          <p:cNvPicPr preferRelativeResize="0"/>
          <p:nvPr/>
        </p:nvPicPr>
        <p:blipFill>
          <a:blip r:embed="rId3">
            <a:alphaModFix/>
          </a:blip>
          <a:stretch>
            <a:fillRect/>
          </a:stretch>
        </p:blipFill>
        <p:spPr>
          <a:xfrm>
            <a:off x="6175087" y="613399"/>
            <a:ext cx="2167223" cy="3916699"/>
          </a:xfrm>
          <a:prstGeom prst="rect">
            <a:avLst/>
          </a:prstGeom>
          <a:noFill/>
          <a:ln>
            <a:noFill/>
          </a:ln>
        </p:spPr>
      </p:pic>
      <p:sp>
        <p:nvSpPr>
          <p:cNvPr id="149" name="Shape 149"/>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b="1"/>
              <a:t>Delivering Fun Emotions</a:t>
            </a:r>
            <a:endParaRPr sz="3300" b="1" i="0" u="none" strike="noStrike" cap="none">
              <a:solidFill>
                <a:schemeClr val="dk2"/>
              </a:solidFill>
            </a:endParaRPr>
          </a:p>
        </p:txBody>
      </p:sp>
      <p:sp>
        <p:nvSpPr>
          <p:cNvPr id="156" name="Shape 156"/>
          <p:cNvSpPr txBox="1"/>
          <p:nvPr/>
        </p:nvSpPr>
        <p:spPr>
          <a:xfrm>
            <a:off x="955425" y="1321800"/>
            <a:ext cx="5387700" cy="318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Tactical with a small element of twitch.</a:t>
            </a:r>
            <a:endParaRPr sz="2000"/>
          </a:p>
          <a:p>
            <a:pPr marL="0" lvl="0" indent="0">
              <a:spcBef>
                <a:spcPts val="0"/>
              </a:spcBef>
              <a:spcAft>
                <a:spcPts val="0"/>
              </a:spcAft>
              <a:buNone/>
            </a:pPr>
            <a:endParaRPr sz="2000"/>
          </a:p>
          <a:p>
            <a:pPr marL="0" lvl="0" indent="0">
              <a:spcBef>
                <a:spcPts val="0"/>
              </a:spcBef>
              <a:spcAft>
                <a:spcPts val="0"/>
              </a:spcAft>
              <a:buNone/>
            </a:pPr>
            <a:r>
              <a:rPr lang="en" sz="2000"/>
              <a:t>Rubber-banding creates close games.</a:t>
            </a:r>
            <a:endParaRPr sz="2000"/>
          </a:p>
          <a:p>
            <a:pPr marL="0" lvl="0" indent="0">
              <a:spcBef>
                <a:spcPts val="0"/>
              </a:spcBef>
              <a:spcAft>
                <a:spcPts val="0"/>
              </a:spcAft>
              <a:buNone/>
            </a:pPr>
            <a:endParaRPr sz="2000"/>
          </a:p>
          <a:p>
            <a:pPr marL="0" lvl="0" indent="0">
              <a:spcBef>
                <a:spcPts val="0"/>
              </a:spcBef>
              <a:spcAft>
                <a:spcPts val="0"/>
              </a:spcAft>
              <a:buNone/>
            </a:pPr>
            <a:r>
              <a:rPr lang="en" sz="2000"/>
              <a:t>Close wins create fiero.</a:t>
            </a:r>
            <a:endParaRPr sz="2000"/>
          </a:p>
          <a:p>
            <a:pPr marL="0" lvl="0" indent="0">
              <a:spcBef>
                <a:spcPts val="0"/>
              </a:spcBef>
              <a:spcAft>
                <a:spcPts val="0"/>
              </a:spcAft>
              <a:buNone/>
            </a:pPr>
            <a:endParaRPr sz="2000"/>
          </a:p>
          <a:p>
            <a:pPr marL="0" lvl="0" indent="0">
              <a:spcBef>
                <a:spcPts val="0"/>
              </a:spcBef>
              <a:spcAft>
                <a:spcPts val="0"/>
              </a:spcAft>
              <a:buNone/>
            </a:pPr>
            <a:r>
              <a:rPr lang="en" sz="2000"/>
              <a:t>People fun</a:t>
            </a:r>
            <a:endParaRPr sz="2000"/>
          </a:p>
          <a:p>
            <a:pPr marL="0" lvl="0" indent="0">
              <a:spcBef>
                <a:spcPts val="0"/>
              </a:spcBef>
              <a:spcAft>
                <a:spcPts val="0"/>
              </a:spcAft>
              <a:buNone/>
            </a:pPr>
            <a:endParaRPr sz="2000"/>
          </a:p>
          <a:p>
            <a:pPr marL="457200" lvl="0" indent="-355600">
              <a:spcBef>
                <a:spcPts val="0"/>
              </a:spcBef>
              <a:spcAft>
                <a:spcPts val="0"/>
              </a:spcAft>
              <a:buSzPts val="2000"/>
              <a:buChar char="●"/>
            </a:pPr>
            <a:r>
              <a:rPr lang="en" sz="2000"/>
              <a:t>Schadenfreude</a:t>
            </a:r>
            <a:endParaRPr sz="2000"/>
          </a:p>
          <a:p>
            <a:pPr marL="0" lvl="0" indent="0">
              <a:spcBef>
                <a:spcPts val="0"/>
              </a:spcBef>
              <a:spcAft>
                <a:spcPts val="0"/>
              </a:spcAft>
              <a:buNone/>
            </a:pPr>
            <a:endParaRPr sz="2000"/>
          </a:p>
          <a:p>
            <a:pPr marL="0" lvl="0" indent="0">
              <a:spcBef>
                <a:spcPts val="0"/>
              </a:spcBef>
              <a:spcAft>
                <a:spcPts val="0"/>
              </a:spcAft>
              <a:buNone/>
            </a:pPr>
            <a:endParaRPr sz="2000"/>
          </a:p>
        </p:txBody>
      </p:sp>
      <p:pic>
        <p:nvPicPr>
          <p:cNvPr id="157" name="Shape 157"/>
          <p:cNvPicPr preferRelativeResize="0"/>
          <p:nvPr/>
        </p:nvPicPr>
        <p:blipFill>
          <a:blip r:embed="rId3">
            <a:alphaModFix/>
          </a:blip>
          <a:stretch>
            <a:fillRect/>
          </a:stretch>
        </p:blipFill>
        <p:spPr>
          <a:xfrm>
            <a:off x="5229700" y="3363929"/>
            <a:ext cx="1347725" cy="1347700"/>
          </a:xfrm>
          <a:prstGeom prst="rect">
            <a:avLst/>
          </a:prstGeom>
          <a:noFill/>
          <a:ln>
            <a:noFill/>
          </a:ln>
        </p:spPr>
      </p:pic>
      <p:pic>
        <p:nvPicPr>
          <p:cNvPr id="158" name="Shape 158"/>
          <p:cNvPicPr preferRelativeResize="0"/>
          <p:nvPr/>
        </p:nvPicPr>
        <p:blipFill>
          <a:blip r:embed="rId4">
            <a:alphaModFix/>
          </a:blip>
          <a:stretch>
            <a:fillRect/>
          </a:stretch>
        </p:blipFill>
        <p:spPr>
          <a:xfrm>
            <a:off x="5962450" y="675250"/>
            <a:ext cx="2502100" cy="2502100"/>
          </a:xfrm>
          <a:prstGeom prst="rect">
            <a:avLst/>
          </a:prstGeom>
          <a:noFill/>
          <a:ln>
            <a:noFill/>
          </a:ln>
        </p:spPr>
      </p:pic>
      <p:pic>
        <p:nvPicPr>
          <p:cNvPr id="159" name="Shape 159"/>
          <p:cNvPicPr preferRelativeResize="0"/>
          <p:nvPr/>
        </p:nvPicPr>
        <p:blipFill>
          <a:blip r:embed="rId5">
            <a:alphaModFix/>
          </a:blip>
          <a:stretch>
            <a:fillRect/>
          </a:stretch>
        </p:blipFill>
        <p:spPr>
          <a:xfrm>
            <a:off x="3446100" y="3380987"/>
            <a:ext cx="1313575" cy="1313575"/>
          </a:xfrm>
          <a:prstGeom prst="rect">
            <a:avLst/>
          </a:prstGeom>
          <a:noFill/>
          <a:ln>
            <a:noFill/>
          </a:ln>
        </p:spPr>
      </p:pic>
      <p:pic>
        <p:nvPicPr>
          <p:cNvPr id="160" name="Shape 160"/>
          <p:cNvPicPr preferRelativeResize="0"/>
          <p:nvPr/>
        </p:nvPicPr>
        <p:blipFill>
          <a:blip r:embed="rId6">
            <a:alphaModFix/>
          </a:blip>
          <a:stretch>
            <a:fillRect/>
          </a:stretch>
        </p:blipFill>
        <p:spPr>
          <a:xfrm>
            <a:off x="6577425" y="2275800"/>
            <a:ext cx="2435825" cy="2435825"/>
          </a:xfrm>
          <a:prstGeom prst="rect">
            <a:avLst/>
          </a:prstGeom>
          <a:noFill/>
          <a:ln>
            <a:noFill/>
          </a:ln>
        </p:spPr>
      </p:pic>
      <p:cxnSp>
        <p:nvCxnSpPr>
          <p:cNvPr id="161" name="Shape 161"/>
          <p:cNvCxnSpPr/>
          <p:nvPr/>
        </p:nvCxnSpPr>
        <p:spPr>
          <a:xfrm rot="10800000" flipH="1">
            <a:off x="4928000" y="4039600"/>
            <a:ext cx="11400" cy="4800"/>
          </a:xfrm>
          <a:prstGeom prst="straightConnector1">
            <a:avLst/>
          </a:prstGeom>
          <a:noFill/>
          <a:ln w="114300" cap="flat" cmpd="sng">
            <a:solidFill>
              <a:schemeClr val="dk2"/>
            </a:solidFill>
            <a:prstDash val="solid"/>
            <a:round/>
            <a:headEnd type="none" w="med" len="med"/>
            <a:tailEnd type="stealth" w="med" len="med"/>
          </a:ln>
        </p:spPr>
      </p:cxnSp>
      <p:cxnSp>
        <p:nvCxnSpPr>
          <p:cNvPr id="162" name="Shape 162"/>
          <p:cNvCxnSpPr/>
          <p:nvPr/>
        </p:nvCxnSpPr>
        <p:spPr>
          <a:xfrm rot="10800000" flipH="1">
            <a:off x="6866200" y="4035375"/>
            <a:ext cx="11400" cy="4800"/>
          </a:xfrm>
          <a:prstGeom prst="straightConnector1">
            <a:avLst/>
          </a:prstGeom>
          <a:noFill/>
          <a:ln w="114300" cap="flat" cmpd="sng">
            <a:solidFill>
              <a:schemeClr val="dk2"/>
            </a:solidFill>
            <a:prstDash val="solid"/>
            <a:round/>
            <a:headEnd type="none" w="med" len="med"/>
            <a:tailEnd type="stealth" w="med" len="med"/>
          </a:ln>
        </p:spPr>
      </p:cxnSp>
      <p:sp>
        <p:nvSpPr>
          <p:cNvPr id="163" name="Shape 163"/>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ST</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Playtest video</a:t>
            </a:r>
            <a:endParaRPr b="1"/>
          </a:p>
        </p:txBody>
      </p:sp>
      <p:pic>
        <p:nvPicPr>
          <p:cNvPr id="4" name="20180413_221011.mp4">
            <a:hlinkClick r:id="" action="ppaction://media"/>
          </p:cNvPr>
          <p:cNvPicPr>
            <a:picLocks noRot="1" noChangeAspect="1"/>
          </p:cNvPicPr>
          <p:nvPr>
            <a:videoFile r:link="rId1"/>
          </p:nvPr>
        </p:nvPicPr>
        <p:blipFill>
          <a:blip r:embed="rId4"/>
          <a:stretch>
            <a:fillRect/>
          </a:stretch>
        </p:blipFill>
        <p:spPr>
          <a:xfrm>
            <a:off x="1763688" y="1039044"/>
            <a:ext cx="5472608" cy="410445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b="1"/>
              <a:t>The Beta Build</a:t>
            </a:r>
            <a:endParaRPr sz="3300" b="1" i="0" u="none" strike="noStrike" cap="none">
              <a:solidFill>
                <a:schemeClr val="dk2"/>
              </a:solidFill>
            </a:endParaRPr>
          </a:p>
        </p:txBody>
      </p:sp>
      <p:sp>
        <p:nvSpPr>
          <p:cNvPr id="176" name="Shape 176"/>
          <p:cNvSpPr txBox="1"/>
          <p:nvPr/>
        </p:nvSpPr>
        <p:spPr>
          <a:xfrm>
            <a:off x="955425" y="1321800"/>
            <a:ext cx="4159200" cy="318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200"/>
              <a:t>All gameplay mechanics</a:t>
            </a:r>
            <a:endParaRPr sz="2200"/>
          </a:p>
          <a:p>
            <a:pPr marL="0" lvl="0" indent="0">
              <a:spcBef>
                <a:spcPts val="0"/>
              </a:spcBef>
              <a:spcAft>
                <a:spcPts val="0"/>
              </a:spcAft>
              <a:buNone/>
            </a:pPr>
            <a:endParaRPr sz="2200"/>
          </a:p>
          <a:p>
            <a:pPr marL="0" lvl="0" indent="0">
              <a:spcBef>
                <a:spcPts val="0"/>
              </a:spcBef>
              <a:spcAft>
                <a:spcPts val="0"/>
              </a:spcAft>
              <a:buNone/>
            </a:pPr>
            <a:r>
              <a:rPr lang="en" sz="2200"/>
              <a:t>Full menu system</a:t>
            </a:r>
            <a:endParaRPr sz="2200"/>
          </a:p>
          <a:p>
            <a:pPr marL="0" lvl="0" indent="0">
              <a:spcBef>
                <a:spcPts val="0"/>
              </a:spcBef>
              <a:spcAft>
                <a:spcPts val="0"/>
              </a:spcAft>
              <a:buNone/>
            </a:pPr>
            <a:endParaRPr sz="2000"/>
          </a:p>
          <a:p>
            <a:pPr marL="0" lvl="0" indent="0" rtl="0">
              <a:spcBef>
                <a:spcPts val="0"/>
              </a:spcBef>
              <a:spcAft>
                <a:spcPts val="0"/>
              </a:spcAft>
              <a:buNone/>
            </a:pPr>
            <a:r>
              <a:rPr lang="en" sz="2200"/>
              <a:t>All Core art assets implemented</a:t>
            </a:r>
            <a:endParaRPr sz="2200"/>
          </a:p>
        </p:txBody>
      </p:sp>
      <p:pic>
        <p:nvPicPr>
          <p:cNvPr id="177" name="Shape 177"/>
          <p:cNvPicPr preferRelativeResize="0"/>
          <p:nvPr/>
        </p:nvPicPr>
        <p:blipFill>
          <a:blip r:embed="rId3">
            <a:alphaModFix/>
          </a:blip>
          <a:stretch>
            <a:fillRect/>
          </a:stretch>
        </p:blipFill>
        <p:spPr>
          <a:xfrm>
            <a:off x="6213875" y="843527"/>
            <a:ext cx="2245625" cy="3947974"/>
          </a:xfrm>
          <a:prstGeom prst="rect">
            <a:avLst/>
          </a:prstGeom>
          <a:noFill/>
          <a:ln>
            <a:noFill/>
          </a:ln>
        </p:spPr>
      </p:pic>
      <p:sp>
        <p:nvSpPr>
          <p:cNvPr id="178" name="Shape 178"/>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AT</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lvl="0" indent="0" rtl="0">
              <a:spcBef>
                <a:spcPts val="0"/>
              </a:spcBef>
              <a:spcAft>
                <a:spcPts val="0"/>
              </a:spcAft>
              <a:buClr>
                <a:schemeClr val="dk2"/>
              </a:buClr>
              <a:buSzPts val="3300"/>
              <a:buFont typeface="Source Sans Pro"/>
              <a:buNone/>
            </a:pPr>
            <a:r>
              <a:rPr lang="en" b="1"/>
              <a:t>Iterations</a:t>
            </a:r>
            <a:endParaRPr b="1"/>
          </a:p>
          <a:p>
            <a:pPr marL="0" lvl="0" indent="0" rtl="0">
              <a:spcBef>
                <a:spcPts val="0"/>
              </a:spcBef>
              <a:spcAft>
                <a:spcPts val="0"/>
              </a:spcAft>
              <a:buClr>
                <a:schemeClr val="dk2"/>
              </a:buClr>
              <a:buSzPts val="3300"/>
              <a:buFont typeface="Source Sans Pro"/>
              <a:buNone/>
            </a:pPr>
            <a:r>
              <a:rPr lang="en" sz="1800"/>
              <a:t>(Based on tutor and playtesting feedback)</a:t>
            </a:r>
            <a:endParaRPr sz="1800"/>
          </a:p>
          <a:p>
            <a:pPr marL="0" marR="0" lvl="0" indent="0" algn="l" rtl="0">
              <a:lnSpc>
                <a:spcPct val="89000"/>
              </a:lnSpc>
              <a:spcBef>
                <a:spcPts val="0"/>
              </a:spcBef>
              <a:spcAft>
                <a:spcPts val="0"/>
              </a:spcAft>
              <a:buClr>
                <a:schemeClr val="dk2"/>
              </a:buClr>
              <a:buSzPts val="3300"/>
              <a:buFont typeface="Source Sans Pro"/>
              <a:buNone/>
            </a:pPr>
            <a:endParaRPr/>
          </a:p>
        </p:txBody>
      </p:sp>
      <p:pic>
        <p:nvPicPr>
          <p:cNvPr id="185" name="Shape 185"/>
          <p:cNvPicPr preferRelativeResize="0"/>
          <p:nvPr/>
        </p:nvPicPr>
        <p:blipFill>
          <a:blip r:embed="rId3">
            <a:alphaModFix/>
          </a:blip>
          <a:stretch>
            <a:fillRect/>
          </a:stretch>
        </p:blipFill>
        <p:spPr>
          <a:xfrm>
            <a:off x="3301975" y="3879175"/>
            <a:ext cx="623225" cy="1027275"/>
          </a:xfrm>
          <a:prstGeom prst="rect">
            <a:avLst/>
          </a:prstGeom>
          <a:noFill/>
          <a:ln>
            <a:noFill/>
          </a:ln>
        </p:spPr>
      </p:pic>
      <p:pic>
        <p:nvPicPr>
          <p:cNvPr id="186" name="Shape 186"/>
          <p:cNvPicPr preferRelativeResize="0"/>
          <p:nvPr/>
        </p:nvPicPr>
        <p:blipFill>
          <a:blip r:embed="rId4">
            <a:alphaModFix/>
          </a:blip>
          <a:stretch>
            <a:fillRect/>
          </a:stretch>
        </p:blipFill>
        <p:spPr>
          <a:xfrm>
            <a:off x="4036675" y="3632780"/>
            <a:ext cx="911950" cy="1273674"/>
          </a:xfrm>
          <a:prstGeom prst="rect">
            <a:avLst/>
          </a:prstGeom>
          <a:noFill/>
          <a:ln>
            <a:noFill/>
          </a:ln>
        </p:spPr>
      </p:pic>
      <p:sp>
        <p:nvSpPr>
          <p:cNvPr id="187" name="Shape 187"/>
          <p:cNvSpPr txBox="1"/>
          <p:nvPr/>
        </p:nvSpPr>
        <p:spPr>
          <a:xfrm>
            <a:off x="1028700" y="1296375"/>
            <a:ext cx="2473800" cy="329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800"/>
          </a:p>
          <a:p>
            <a:pPr marL="0" lvl="0" indent="0">
              <a:spcBef>
                <a:spcPts val="0"/>
              </a:spcBef>
              <a:spcAft>
                <a:spcPts val="0"/>
              </a:spcAft>
              <a:buNone/>
            </a:pPr>
            <a:r>
              <a:rPr lang="en" sz="2000"/>
              <a:t>More visual feedback and affordances</a:t>
            </a:r>
            <a:endParaRPr sz="2000"/>
          </a:p>
          <a:p>
            <a:pPr marL="0" lvl="0" indent="0">
              <a:spcBef>
                <a:spcPts val="0"/>
              </a:spcBef>
              <a:spcAft>
                <a:spcPts val="0"/>
              </a:spcAft>
              <a:buNone/>
            </a:pPr>
            <a:endParaRPr sz="2000"/>
          </a:p>
          <a:p>
            <a:pPr marL="0" lvl="0" indent="0">
              <a:spcBef>
                <a:spcPts val="0"/>
              </a:spcBef>
              <a:spcAft>
                <a:spcPts val="0"/>
              </a:spcAft>
              <a:buNone/>
            </a:pPr>
            <a:r>
              <a:rPr lang="en" sz="2000"/>
              <a:t>Changes to visual hierarchy</a:t>
            </a:r>
            <a:endParaRPr sz="2000"/>
          </a:p>
          <a:p>
            <a:pPr marL="0" lvl="0" indent="0">
              <a:spcBef>
                <a:spcPts val="0"/>
              </a:spcBef>
              <a:spcAft>
                <a:spcPts val="0"/>
              </a:spcAft>
              <a:buNone/>
            </a:pPr>
            <a:endParaRPr sz="2000"/>
          </a:p>
          <a:p>
            <a:pPr marL="0" lvl="0" indent="0">
              <a:spcBef>
                <a:spcPts val="0"/>
              </a:spcBef>
              <a:spcAft>
                <a:spcPts val="0"/>
              </a:spcAft>
              <a:buNone/>
            </a:pPr>
            <a:r>
              <a:rPr lang="en" sz="2000"/>
              <a:t>Changes to menu system </a:t>
            </a:r>
            <a:endParaRPr sz="2000"/>
          </a:p>
          <a:p>
            <a:pPr marL="0" lvl="0" indent="0">
              <a:spcBef>
                <a:spcPts val="0"/>
              </a:spcBef>
              <a:spcAft>
                <a:spcPts val="0"/>
              </a:spcAft>
              <a:buNone/>
            </a:pPr>
            <a:endParaRPr sz="2000"/>
          </a:p>
          <a:p>
            <a:pPr marL="0" lvl="0" indent="0">
              <a:spcBef>
                <a:spcPts val="0"/>
              </a:spcBef>
              <a:spcAft>
                <a:spcPts val="0"/>
              </a:spcAft>
              <a:buNone/>
            </a:pPr>
            <a:endParaRPr sz="2000"/>
          </a:p>
        </p:txBody>
      </p:sp>
      <p:pic>
        <p:nvPicPr>
          <p:cNvPr id="188" name="Shape 188"/>
          <p:cNvPicPr preferRelativeResize="0"/>
          <p:nvPr/>
        </p:nvPicPr>
        <p:blipFill>
          <a:blip r:embed="rId5">
            <a:alphaModFix/>
          </a:blip>
          <a:stretch>
            <a:fillRect/>
          </a:stretch>
        </p:blipFill>
        <p:spPr>
          <a:xfrm>
            <a:off x="5110375" y="2435137"/>
            <a:ext cx="1409125" cy="2471314"/>
          </a:xfrm>
          <a:prstGeom prst="rect">
            <a:avLst/>
          </a:prstGeom>
          <a:noFill/>
          <a:ln>
            <a:noFill/>
          </a:ln>
        </p:spPr>
      </p:pic>
      <p:pic>
        <p:nvPicPr>
          <p:cNvPr id="189" name="Shape 189"/>
          <p:cNvPicPr preferRelativeResize="0"/>
          <p:nvPr/>
        </p:nvPicPr>
        <p:blipFill>
          <a:blip r:embed="rId6">
            <a:alphaModFix/>
          </a:blip>
          <a:stretch>
            <a:fillRect/>
          </a:stretch>
        </p:blipFill>
        <p:spPr>
          <a:xfrm>
            <a:off x="6699538" y="1420825"/>
            <a:ext cx="1982636" cy="3485613"/>
          </a:xfrm>
          <a:prstGeom prst="rect">
            <a:avLst/>
          </a:prstGeom>
          <a:noFill/>
          <a:ln>
            <a:noFill/>
          </a:ln>
        </p:spPr>
      </p:pic>
      <p:sp>
        <p:nvSpPr>
          <p:cNvPr id="190" name="Shape 190"/>
          <p:cNvSpPr txBox="1"/>
          <p:nvPr/>
        </p:nvSpPr>
        <p:spPr>
          <a:xfrm>
            <a:off x="704000" y="4640650"/>
            <a:ext cx="623100" cy="42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ST</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6939700" y="3064950"/>
            <a:ext cx="2161150" cy="2161150"/>
          </a:xfrm>
          <a:prstGeom prst="rect">
            <a:avLst/>
          </a:prstGeom>
          <a:noFill/>
          <a:ln>
            <a:noFill/>
          </a:ln>
        </p:spPr>
      </p:pic>
      <p:sp>
        <p:nvSpPr>
          <p:cNvPr id="196" name="Shape 196"/>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Visual Hierarchy</a:t>
            </a:r>
            <a:endParaRPr b="1"/>
          </a:p>
        </p:txBody>
      </p:sp>
      <p:pic>
        <p:nvPicPr>
          <p:cNvPr id="197" name="Shape 197"/>
          <p:cNvPicPr preferRelativeResize="0"/>
          <p:nvPr/>
        </p:nvPicPr>
        <p:blipFill>
          <a:blip r:embed="rId4">
            <a:alphaModFix/>
          </a:blip>
          <a:stretch>
            <a:fillRect/>
          </a:stretch>
        </p:blipFill>
        <p:spPr>
          <a:xfrm>
            <a:off x="7111837" y="822251"/>
            <a:ext cx="1724075" cy="1731600"/>
          </a:xfrm>
          <a:prstGeom prst="rect">
            <a:avLst/>
          </a:prstGeom>
          <a:noFill/>
          <a:ln>
            <a:noFill/>
          </a:ln>
        </p:spPr>
      </p:pic>
      <p:pic>
        <p:nvPicPr>
          <p:cNvPr id="198" name="Shape 198"/>
          <p:cNvPicPr preferRelativeResize="0"/>
          <p:nvPr/>
        </p:nvPicPr>
        <p:blipFill>
          <a:blip r:embed="rId5">
            <a:alphaModFix/>
          </a:blip>
          <a:stretch>
            <a:fillRect/>
          </a:stretch>
        </p:blipFill>
        <p:spPr>
          <a:xfrm>
            <a:off x="5452400" y="951376"/>
            <a:ext cx="1551950" cy="1558725"/>
          </a:xfrm>
          <a:prstGeom prst="rect">
            <a:avLst/>
          </a:prstGeom>
          <a:noFill/>
          <a:ln>
            <a:noFill/>
          </a:ln>
        </p:spPr>
      </p:pic>
      <p:pic>
        <p:nvPicPr>
          <p:cNvPr id="199" name="Shape 199"/>
          <p:cNvPicPr preferRelativeResize="0"/>
          <p:nvPr/>
        </p:nvPicPr>
        <p:blipFill>
          <a:blip r:embed="rId6">
            <a:alphaModFix/>
          </a:blip>
          <a:stretch>
            <a:fillRect/>
          </a:stretch>
        </p:blipFill>
        <p:spPr>
          <a:xfrm>
            <a:off x="5184925" y="3128912"/>
            <a:ext cx="2086900" cy="2033251"/>
          </a:xfrm>
          <a:prstGeom prst="rect">
            <a:avLst/>
          </a:prstGeom>
          <a:noFill/>
          <a:ln>
            <a:noFill/>
          </a:ln>
        </p:spPr>
      </p:pic>
      <p:sp>
        <p:nvSpPr>
          <p:cNvPr id="200" name="Shape 200"/>
          <p:cNvSpPr txBox="1"/>
          <p:nvPr/>
        </p:nvSpPr>
        <p:spPr>
          <a:xfrm>
            <a:off x="1028700" y="1349400"/>
            <a:ext cx="2473800" cy="355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2000"/>
          </a:p>
          <a:p>
            <a:pPr marL="0" lvl="0" indent="0">
              <a:spcBef>
                <a:spcPts val="0"/>
              </a:spcBef>
              <a:spcAft>
                <a:spcPts val="0"/>
              </a:spcAft>
              <a:buNone/>
            </a:pPr>
            <a:r>
              <a:rPr lang="en" sz="2000"/>
              <a:t>With two screens for players to keep an eye on, clarity is important</a:t>
            </a:r>
            <a:endParaRPr sz="2000"/>
          </a:p>
          <a:p>
            <a:pPr marL="0" lvl="0" indent="0" rtl="0">
              <a:spcBef>
                <a:spcPts val="0"/>
              </a:spcBef>
              <a:spcAft>
                <a:spcPts val="0"/>
              </a:spcAft>
              <a:buNone/>
            </a:pPr>
            <a:endParaRPr sz="1800"/>
          </a:p>
          <a:p>
            <a:pPr marL="0" lvl="0" indent="0">
              <a:spcBef>
                <a:spcPts val="0"/>
              </a:spcBef>
              <a:spcAft>
                <a:spcPts val="0"/>
              </a:spcAft>
              <a:buNone/>
            </a:pPr>
            <a:r>
              <a:rPr lang="en" sz="2000"/>
              <a:t>Improved interface clarity</a:t>
            </a:r>
            <a:endParaRPr sz="2000"/>
          </a:p>
          <a:p>
            <a:pPr marL="0" lvl="0" indent="0">
              <a:spcBef>
                <a:spcPts val="0"/>
              </a:spcBef>
              <a:spcAft>
                <a:spcPts val="0"/>
              </a:spcAft>
              <a:buNone/>
            </a:pPr>
            <a:endParaRPr sz="2000"/>
          </a:p>
          <a:p>
            <a:pPr marL="0" lvl="0" indent="0" rtl="0">
              <a:spcBef>
                <a:spcPts val="0"/>
              </a:spcBef>
              <a:spcAft>
                <a:spcPts val="0"/>
              </a:spcAft>
              <a:buNone/>
            </a:pPr>
            <a:r>
              <a:rPr lang="en" sz="2000"/>
              <a:t>Fish stand out more</a:t>
            </a:r>
            <a:endParaRPr sz="2000"/>
          </a:p>
          <a:p>
            <a:pPr marL="0" lvl="0" indent="0" rtl="0">
              <a:spcBef>
                <a:spcPts val="0"/>
              </a:spcBef>
              <a:spcAft>
                <a:spcPts val="0"/>
              </a:spcAft>
              <a:buNone/>
            </a:pPr>
            <a:endParaRPr sz="2000"/>
          </a:p>
        </p:txBody>
      </p:sp>
      <p:pic>
        <p:nvPicPr>
          <p:cNvPr id="201" name="Shape 201"/>
          <p:cNvPicPr preferRelativeResize="0"/>
          <p:nvPr/>
        </p:nvPicPr>
        <p:blipFill>
          <a:blip r:embed="rId7">
            <a:alphaModFix/>
          </a:blip>
          <a:stretch>
            <a:fillRect/>
          </a:stretch>
        </p:blipFill>
        <p:spPr>
          <a:xfrm>
            <a:off x="7510250" y="2192100"/>
            <a:ext cx="1501950" cy="1501950"/>
          </a:xfrm>
          <a:prstGeom prst="rect">
            <a:avLst/>
          </a:prstGeom>
          <a:noFill/>
          <a:ln>
            <a:noFill/>
          </a:ln>
        </p:spPr>
      </p:pic>
      <p:pic>
        <p:nvPicPr>
          <p:cNvPr id="202" name="Shape 202"/>
          <p:cNvPicPr preferRelativeResize="0"/>
          <p:nvPr/>
        </p:nvPicPr>
        <p:blipFill>
          <a:blip r:embed="rId8">
            <a:alphaModFix/>
          </a:blip>
          <a:stretch>
            <a:fillRect/>
          </a:stretch>
        </p:blipFill>
        <p:spPr>
          <a:xfrm>
            <a:off x="4445125" y="2167100"/>
            <a:ext cx="1551950" cy="1551950"/>
          </a:xfrm>
          <a:prstGeom prst="rect">
            <a:avLst/>
          </a:prstGeom>
          <a:noFill/>
          <a:ln>
            <a:noFill/>
          </a:ln>
        </p:spPr>
      </p:pic>
      <p:pic>
        <p:nvPicPr>
          <p:cNvPr id="203" name="Shape 203"/>
          <p:cNvPicPr preferRelativeResize="0"/>
          <p:nvPr/>
        </p:nvPicPr>
        <p:blipFill>
          <a:blip r:embed="rId9">
            <a:alphaModFix/>
          </a:blip>
          <a:stretch>
            <a:fillRect/>
          </a:stretch>
        </p:blipFill>
        <p:spPr>
          <a:xfrm>
            <a:off x="5911325" y="2081038"/>
            <a:ext cx="1724075" cy="1724075"/>
          </a:xfrm>
          <a:prstGeom prst="rect">
            <a:avLst/>
          </a:prstGeom>
          <a:noFill/>
          <a:ln>
            <a:noFill/>
          </a:ln>
        </p:spPr>
      </p:pic>
      <p:sp>
        <p:nvSpPr>
          <p:cNvPr id="204" name="Shape 204"/>
          <p:cNvSpPr txBox="1"/>
          <p:nvPr/>
        </p:nvSpPr>
        <p:spPr>
          <a:xfrm>
            <a:off x="761475" y="4676550"/>
            <a:ext cx="546000" cy="38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Visual Feedback</a:t>
            </a:r>
            <a:endParaRPr b="1"/>
          </a:p>
        </p:txBody>
      </p:sp>
      <p:sp>
        <p:nvSpPr>
          <p:cNvPr id="210" name="Shape 210"/>
          <p:cNvSpPr txBox="1">
            <a:spLocks noGrp="1"/>
          </p:cNvSpPr>
          <p:nvPr>
            <p:ph type="body" idx="1"/>
          </p:nvPr>
        </p:nvSpPr>
        <p:spPr>
          <a:xfrm>
            <a:off x="1028700" y="1300250"/>
            <a:ext cx="4093200" cy="33702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sz="2200"/>
              <a:t>Jellyfish zaps now have strong animated feedback.</a:t>
            </a:r>
            <a:endParaRPr sz="2200"/>
          </a:p>
          <a:p>
            <a:pPr marL="0" lvl="0" indent="0">
              <a:spcBef>
                <a:spcPts val="800"/>
              </a:spcBef>
              <a:spcAft>
                <a:spcPts val="0"/>
              </a:spcAft>
              <a:buNone/>
            </a:pPr>
            <a:endParaRPr sz="2200"/>
          </a:p>
          <a:p>
            <a:pPr marL="0" lvl="0" indent="0">
              <a:spcBef>
                <a:spcPts val="800"/>
              </a:spcBef>
              <a:spcAft>
                <a:spcPts val="0"/>
              </a:spcAft>
              <a:buNone/>
            </a:pPr>
            <a:r>
              <a:rPr lang="en" sz="2200"/>
              <a:t>Accompanied by phone vibration haptic feedback.</a:t>
            </a:r>
            <a:endParaRPr sz="2200"/>
          </a:p>
          <a:p>
            <a:pPr marL="0" lvl="0" indent="0">
              <a:spcBef>
                <a:spcPts val="800"/>
              </a:spcBef>
              <a:spcAft>
                <a:spcPts val="0"/>
              </a:spcAft>
              <a:buNone/>
            </a:pPr>
            <a:endParaRPr sz="2200"/>
          </a:p>
          <a:p>
            <a:pPr marL="0" lvl="0" indent="0">
              <a:spcBef>
                <a:spcPts val="800"/>
              </a:spcBef>
              <a:spcAft>
                <a:spcPts val="200"/>
              </a:spcAft>
              <a:buNone/>
            </a:pPr>
            <a:r>
              <a:rPr lang="en" sz="2200"/>
              <a:t>Looking to develop feedback further e.g. particles.</a:t>
            </a:r>
            <a:endParaRPr sz="2200"/>
          </a:p>
        </p:txBody>
      </p:sp>
      <p:pic>
        <p:nvPicPr>
          <p:cNvPr id="211" name="Shape 211"/>
          <p:cNvPicPr preferRelativeResize="0"/>
          <p:nvPr/>
        </p:nvPicPr>
        <p:blipFill rotWithShape="1">
          <a:blip r:embed="rId3">
            <a:alphaModFix/>
          </a:blip>
          <a:srcRect t="48464"/>
          <a:stretch/>
        </p:blipFill>
        <p:spPr>
          <a:xfrm>
            <a:off x="5344675" y="1444688"/>
            <a:ext cx="3463150" cy="3225525"/>
          </a:xfrm>
          <a:prstGeom prst="rect">
            <a:avLst/>
          </a:prstGeom>
          <a:noFill/>
          <a:ln>
            <a:noFill/>
          </a:ln>
        </p:spPr>
      </p:pic>
      <p:sp>
        <p:nvSpPr>
          <p:cNvPr id="212" name="Shape 212"/>
          <p:cNvSpPr txBox="1"/>
          <p:nvPr/>
        </p:nvSpPr>
        <p:spPr>
          <a:xfrm>
            <a:off x="739925" y="4712475"/>
            <a:ext cx="466800" cy="294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Menu System</a:t>
            </a:r>
            <a:endParaRPr b="1"/>
          </a:p>
        </p:txBody>
      </p:sp>
      <p:sp>
        <p:nvSpPr>
          <p:cNvPr id="218" name="Shape 218"/>
          <p:cNvSpPr/>
          <p:nvPr/>
        </p:nvSpPr>
        <p:spPr>
          <a:xfrm>
            <a:off x="5815200" y="792375"/>
            <a:ext cx="2350776" cy="4145926"/>
          </a:xfrm>
          <a:prstGeom prst="rect">
            <a:avLst/>
          </a:prstGeom>
          <a:noFill/>
          <a:ln>
            <a:noFill/>
          </a:ln>
        </p:spPr>
      </p:sp>
      <p:pic>
        <p:nvPicPr>
          <p:cNvPr id="219" name="Shape 219"/>
          <p:cNvPicPr preferRelativeResize="0"/>
          <p:nvPr/>
        </p:nvPicPr>
        <p:blipFill>
          <a:blip r:embed="rId4">
            <a:alphaModFix/>
          </a:blip>
          <a:stretch>
            <a:fillRect/>
          </a:stretch>
        </p:blipFill>
        <p:spPr>
          <a:xfrm>
            <a:off x="1323375" y="1457425"/>
            <a:ext cx="3588506" cy="3209849"/>
          </a:xfrm>
          <a:prstGeom prst="rect">
            <a:avLst/>
          </a:prstGeom>
          <a:noFill/>
          <a:ln>
            <a:noFill/>
          </a:ln>
        </p:spPr>
      </p:pic>
      <p:sp>
        <p:nvSpPr>
          <p:cNvPr id="220" name="Shape 220"/>
          <p:cNvSpPr txBox="1"/>
          <p:nvPr/>
        </p:nvSpPr>
        <p:spPr>
          <a:xfrm>
            <a:off x="802200" y="4698575"/>
            <a:ext cx="444900" cy="32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pic>
        <p:nvPicPr>
          <p:cNvPr id="7" name="video (05).mp4">
            <a:hlinkClick r:id="" action="ppaction://media"/>
          </p:cNvPr>
          <p:cNvPicPr>
            <a:picLocks noRot="1" noChangeAspect="1"/>
          </p:cNvPicPr>
          <p:nvPr>
            <a:videoFile r:link="rId1"/>
          </p:nvPr>
        </p:nvPicPr>
        <p:blipFill>
          <a:blip r:embed="rId5"/>
          <a:srcRect l="29384" r="25616"/>
          <a:stretch>
            <a:fillRect/>
          </a:stretch>
        </p:blipFill>
        <p:spPr>
          <a:xfrm>
            <a:off x="6300192" y="843558"/>
            <a:ext cx="2304256" cy="3840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837</Words>
  <Application>Microsoft Office PowerPoint</Application>
  <PresentationFormat>On-screen Show (16:9)</PresentationFormat>
  <Paragraphs>108</Paragraphs>
  <Slides>14</Slides>
  <Notes>14</Notes>
  <HiddenSlides>0</HiddenSlides>
  <MMClips>2</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Simple Light</vt:lpstr>
      <vt:lpstr>Crop</vt:lpstr>
      <vt:lpstr>L4/5 GROUP 13</vt:lpstr>
      <vt:lpstr>The Game</vt:lpstr>
      <vt:lpstr>Delivering Fun Emotions</vt:lpstr>
      <vt:lpstr>Playtest video</vt:lpstr>
      <vt:lpstr>The Beta Build</vt:lpstr>
      <vt:lpstr>Iterations (Based on tutor and playtesting feedback) </vt:lpstr>
      <vt:lpstr>Visual Hierarchy</vt:lpstr>
      <vt:lpstr>Visual Feedback</vt:lpstr>
      <vt:lpstr>Menu System</vt:lpstr>
      <vt:lpstr>Balancing</vt:lpstr>
      <vt:lpstr>Slide 11</vt:lpstr>
      <vt:lpstr>Moving Forward</vt:lpstr>
      <vt:lpstr>Improvements Out of Our Scope</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L4/5 GROUP 13</dc:title>
  <cp:lastModifiedBy>KATALYTIC</cp:lastModifiedBy>
  <cp:revision>6</cp:revision>
  <dcterms:modified xsi:type="dcterms:W3CDTF">2018-04-19T20:22:23Z</dcterms:modified>
</cp:coreProperties>
</file>